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55299-8821-45E4-B4BD-D06B1A0F4F6A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133-26E5-4C54-A774-99588D7F4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SCOPE OF HISTORY</a:t>
            </a:r>
            <a:endParaRPr lang="en-US" sz="5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Fr.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Aruldoss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SJ</a:t>
            </a:r>
          </a:p>
          <a:p>
            <a:pPr algn="r"/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Head, Dept. of History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dirty="0" smtClean="0"/>
              <a:t> </a:t>
            </a:r>
          </a:p>
          <a:p>
            <a:pPr lvl="2">
              <a:buFont typeface="Wingdings" pitchFamily="2" charset="2"/>
              <a:buChar char="Ø"/>
            </a:pPr>
            <a:endParaRPr lang="en-US" sz="1600" dirty="0" smtClean="0">
              <a:solidFill>
                <a:schemeClr val="bg1"/>
              </a:solidFill>
            </a:endParaRPr>
          </a:p>
          <a:p>
            <a:pPr lvl="2" algn="just"/>
            <a:endParaRPr lang="en-US" sz="32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981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Legendary accounts</a:t>
            </a: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lvl="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en-US" sz="4000" b="1" dirty="0" smtClean="0">
                <a:solidFill>
                  <a:srgbClr val="C00000"/>
                </a:solidFill>
              </a:rPr>
              <a:t>Facts mixed with Mythologies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</a:p>
          <a:p>
            <a:pPr lvl="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  Hero-worship</a:t>
            </a:r>
          </a:p>
          <a:p>
            <a:pPr lvl="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Still, relevant, in the sense, they give a socio, 			economic and religious life of the people.</a:t>
            </a:r>
          </a:p>
          <a:p>
            <a:pPr lvl="3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   e.g.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Gk. Homer’s </a:t>
            </a:r>
            <a:r>
              <a:rPr lang="en-US" sz="2400" dirty="0" err="1" smtClean="0">
                <a:solidFill>
                  <a:schemeClr val="bg1"/>
                </a:solidFill>
              </a:rPr>
              <a:t>Iliod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</a:rPr>
              <a:t>Oddesey</a:t>
            </a:r>
            <a:r>
              <a:rPr lang="en-US" sz="2400" dirty="0" smtClean="0">
                <a:solidFill>
                  <a:schemeClr val="bg1"/>
                </a:solidFill>
              </a:rPr>
              <a:t> (epic narrates the Trojan war)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Herodotus and Thucydides also wrote hist. with heroism as the theme.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Ramayana and Mahabharata heroes (Raman, Krishna, </a:t>
            </a:r>
            <a:r>
              <a:rPr lang="en-US" sz="2400" dirty="0" err="1" smtClean="0">
                <a:solidFill>
                  <a:schemeClr val="bg1"/>
                </a:solidFill>
              </a:rPr>
              <a:t>Sita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Later, Buddhism and Jainism: the ‘</a:t>
            </a:r>
            <a:r>
              <a:rPr lang="en-US" sz="2400" dirty="0" err="1" smtClean="0">
                <a:solidFill>
                  <a:schemeClr val="bg1"/>
                </a:solidFill>
              </a:rPr>
              <a:t>Jatakas</a:t>
            </a:r>
            <a:r>
              <a:rPr lang="en-US" sz="2400" dirty="0" smtClean="0">
                <a:solidFill>
                  <a:schemeClr val="bg1"/>
                </a:solidFill>
              </a:rPr>
              <a:t>’ praising the heroic deeds of Buddha and </a:t>
            </a:r>
            <a:r>
              <a:rPr lang="en-US" sz="2400" dirty="0" err="1" smtClean="0">
                <a:solidFill>
                  <a:schemeClr val="bg1"/>
                </a:solidFill>
              </a:rPr>
              <a:t>Mahavira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lvl="5"/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4946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2. Influence of Greece</a:t>
            </a:r>
            <a:endParaRPr lang="en-US" sz="4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They </a:t>
            </a:r>
            <a:r>
              <a:rPr lang="en-US" sz="4000" dirty="0" smtClean="0">
                <a:solidFill>
                  <a:srgbClr val="FF0000"/>
                </a:solidFill>
              </a:rPr>
              <a:t>separated hist. from divinity </a:t>
            </a:r>
            <a:r>
              <a:rPr lang="en-US" sz="3200" dirty="0" smtClean="0">
                <a:solidFill>
                  <a:schemeClr val="bg1"/>
                </a:solidFill>
              </a:rPr>
              <a:t>and 	established only human activities and 	achievements.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They said, “</a:t>
            </a:r>
            <a:r>
              <a:rPr lang="en-US" sz="4000" dirty="0" smtClean="0">
                <a:solidFill>
                  <a:srgbClr val="C00000"/>
                </a:solidFill>
              </a:rPr>
              <a:t>Hist. should be written by 	facts</a:t>
            </a:r>
            <a:r>
              <a:rPr lang="en-US" sz="3200" dirty="0" smtClean="0">
                <a:solidFill>
                  <a:schemeClr val="bg1"/>
                </a:solidFill>
              </a:rPr>
              <a:t> in which there is no scope for 	imagination and divine being”.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Hist. became an independent subject.</a:t>
            </a:r>
            <a:endParaRPr lang="en-US" dirty="0" smtClean="0">
              <a:solidFill>
                <a:schemeClr val="bg1"/>
              </a:solidFill>
            </a:endParaRPr>
          </a:p>
          <a:p>
            <a:pPr lvl="3">
              <a:buFont typeface="Arial" pitchFamily="34" charset="0"/>
              <a:buChar char="•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7716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3. Medieval Period</a:t>
            </a:r>
          </a:p>
          <a:p>
            <a:pPr lvl="0" algn="ctr"/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Hpy</a:t>
            </a:r>
            <a:r>
              <a:rPr lang="en-US" sz="3200" dirty="0" smtClean="0">
                <a:solidFill>
                  <a:schemeClr val="bg1"/>
                </a:solidFill>
              </a:rPr>
              <a:t>. was </a:t>
            </a:r>
            <a:r>
              <a:rPr lang="en-US" sz="3200" b="1" dirty="0" smtClean="0">
                <a:solidFill>
                  <a:schemeClr val="bg1"/>
                </a:solidFill>
              </a:rPr>
              <a:t>‘</a:t>
            </a:r>
            <a:r>
              <a:rPr lang="en-US" sz="4400" b="1" dirty="0" smtClean="0">
                <a:solidFill>
                  <a:srgbClr val="C00000"/>
                </a:solidFill>
              </a:rPr>
              <a:t>Theo-centric</a:t>
            </a:r>
            <a:r>
              <a:rPr lang="en-US" sz="3200" b="1" dirty="0" smtClean="0">
                <a:solidFill>
                  <a:schemeClr val="bg1"/>
                </a:solidFill>
              </a:rPr>
              <a:t>’ </a:t>
            </a:r>
          </a:p>
          <a:p>
            <a:pPr lvl="2"/>
            <a:r>
              <a:rPr lang="en-US" sz="3200" dirty="0" smtClean="0">
                <a:solidFill>
                  <a:schemeClr val="bg1"/>
                </a:solidFill>
              </a:rPr>
              <a:t>	i.e. theological interpretations </a:t>
            </a:r>
          </a:p>
          <a:p>
            <a:pPr lvl="2"/>
            <a:r>
              <a:rPr lang="en-US" sz="3200" dirty="0" smtClean="0">
                <a:solidFill>
                  <a:schemeClr val="bg1"/>
                </a:solidFill>
              </a:rPr>
              <a:t>	of historical events. </a:t>
            </a:r>
          </a:p>
          <a:p>
            <a:pPr lvl="2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People believed that God was the moving force 	behind hist. 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God is directing the activities of men.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The king is the representative of God on earth. 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God has a pre-determined plan.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Hist. witnessed a set-back.</a:t>
            </a:r>
            <a:endParaRPr lang="en-US" dirty="0" smtClean="0">
              <a:solidFill>
                <a:schemeClr val="bg1"/>
              </a:solidFill>
            </a:endParaRPr>
          </a:p>
          <a:p>
            <a:pPr lvl="3">
              <a:buFont typeface="Arial" pitchFamily="34" charset="0"/>
              <a:buChar char="•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2943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4. Modern Period</a:t>
            </a:r>
          </a:p>
          <a:p>
            <a:pPr lvl="0" algn="ctr"/>
            <a:endParaRPr lang="en-US" sz="4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 algn="just">
              <a:buFont typeface="Wingdings" pitchFamily="2" charset="2"/>
              <a:buChar char="q"/>
            </a:pPr>
            <a:r>
              <a:rPr lang="en-US" sz="4800" dirty="0" smtClean="0">
                <a:solidFill>
                  <a:schemeClr val="bg1"/>
                </a:solidFill>
              </a:rPr>
              <a:t> Renaissance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4800" dirty="0" smtClean="0">
                <a:solidFill>
                  <a:schemeClr val="bg1"/>
                </a:solidFill>
              </a:rPr>
              <a:t> Industrial Revolution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4800" dirty="0" smtClean="0">
                <a:solidFill>
                  <a:schemeClr val="bg1"/>
                </a:solidFill>
              </a:rPr>
              <a:t> Age of Synthesis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4800" dirty="0" smtClean="0">
                <a:solidFill>
                  <a:schemeClr val="bg1"/>
                </a:solidFill>
              </a:rPr>
              <a:t> Emergence of Democracy</a:t>
            </a:r>
          </a:p>
          <a:p>
            <a:pPr lvl="2" algn="just">
              <a:buFont typeface="Wingdings" pitchFamily="2" charset="2"/>
              <a:buChar char="q"/>
            </a:pPr>
            <a:endParaRPr lang="en-US" sz="48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48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6328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Renaissance</a:t>
            </a:r>
          </a:p>
          <a:p>
            <a:pPr lvl="0" algn="ctr"/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sz="4400" dirty="0" smtClean="0">
                <a:solidFill>
                  <a:srgbClr val="C00000"/>
                </a:solidFill>
              </a:rPr>
              <a:t> Scientific approach </a:t>
            </a:r>
            <a:r>
              <a:rPr lang="en-US" sz="2800" dirty="0" smtClean="0">
                <a:solidFill>
                  <a:schemeClr val="bg1"/>
                </a:solidFill>
              </a:rPr>
              <a:t>to hist. 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Voltaire, Montesquieu, Gibbon, Bacon, Locke, Hume, Barkley, 	Descartes and </a:t>
            </a:r>
            <a:r>
              <a:rPr lang="en-US" sz="2400" dirty="0" err="1" smtClean="0">
                <a:solidFill>
                  <a:schemeClr val="bg1"/>
                </a:solidFill>
              </a:rPr>
              <a:t>Vico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a determined revolt against </a:t>
            </a:r>
            <a:r>
              <a:rPr lang="en-US" sz="2800" dirty="0" err="1" smtClean="0">
                <a:solidFill>
                  <a:schemeClr val="bg1"/>
                </a:solidFill>
              </a:rPr>
              <a:t>theocentric</a:t>
            </a:r>
            <a:r>
              <a:rPr lang="en-US" sz="2800" dirty="0" smtClean="0">
                <a:solidFill>
                  <a:schemeClr val="bg1"/>
                </a:solidFill>
              </a:rPr>
              <a:t> approach.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Hpy</a:t>
            </a:r>
            <a:r>
              <a:rPr lang="en-US" sz="2800" dirty="0" smtClean="0">
                <a:solidFill>
                  <a:schemeClr val="bg1"/>
                </a:solidFill>
              </a:rPr>
              <a:t>. became ‘ethnocentric’ 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People questioned everything to find out the ‘truth’.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This led to the ‘Enlightened </a:t>
            </a:r>
            <a:r>
              <a:rPr lang="en-US" sz="2800" dirty="0" err="1" smtClean="0">
                <a:solidFill>
                  <a:schemeClr val="bg1"/>
                </a:solidFill>
              </a:rPr>
              <a:t>Hpy</a:t>
            </a:r>
            <a:r>
              <a:rPr lang="en-US" sz="2800" dirty="0" smtClean="0">
                <a:solidFill>
                  <a:schemeClr val="bg1"/>
                </a:solidFill>
              </a:rPr>
              <a:t>’ by </a:t>
            </a:r>
            <a:r>
              <a:rPr lang="en-US" sz="2800" dirty="0" err="1" smtClean="0">
                <a:solidFill>
                  <a:schemeClr val="bg1"/>
                </a:solidFill>
              </a:rPr>
              <a:t>Machiavalli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Scope of hist. widened.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Kinds of hist. as political hist., economic hist. cultural hist., military hist. …emerged.</a:t>
            </a:r>
          </a:p>
          <a:p>
            <a:pPr lvl="2" algn="just"/>
            <a:endParaRPr lang="en-US" sz="48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48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2484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Industrial Revolution</a:t>
            </a:r>
            <a:endParaRPr lang="en-US" sz="4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It broke out in England in 19</a:t>
            </a:r>
            <a:r>
              <a:rPr lang="en-US" sz="2400" baseline="30000" dirty="0" smtClean="0">
                <a:solidFill>
                  <a:schemeClr val="bg1"/>
                </a:solidFill>
              </a:rPr>
              <a:t>th</a:t>
            </a:r>
            <a:r>
              <a:rPr lang="en-US" sz="2400" dirty="0" smtClean="0">
                <a:solidFill>
                  <a:schemeClr val="bg1"/>
                </a:solidFill>
              </a:rPr>
              <a:t> century.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It changed the whole outlook of the people.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With the </a:t>
            </a:r>
            <a:r>
              <a:rPr lang="en-US" sz="3600" dirty="0" smtClean="0">
                <a:solidFill>
                  <a:srgbClr val="C00000"/>
                </a:solidFill>
              </a:rPr>
              <a:t>introduction of machines</a:t>
            </a:r>
            <a:r>
              <a:rPr lang="en-US" sz="2400" dirty="0" smtClean="0">
                <a:solidFill>
                  <a:schemeClr val="bg1"/>
                </a:solidFill>
              </a:rPr>
              <a:t>, …rapid and enormous 	production… leading to accumulation of wealth…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New classes of people  </a:t>
            </a:r>
            <a:r>
              <a:rPr lang="en-US" sz="2400" dirty="0" smtClean="0">
                <a:solidFill>
                  <a:schemeClr val="bg1"/>
                </a:solidFill>
              </a:rPr>
              <a:t>- the </a:t>
            </a:r>
            <a:r>
              <a:rPr lang="en-US" sz="3600" dirty="0" smtClean="0">
                <a:solidFill>
                  <a:srgbClr val="C00000"/>
                </a:solidFill>
              </a:rPr>
              <a:t>rich</a:t>
            </a:r>
            <a:r>
              <a:rPr lang="en-US" sz="2400" dirty="0" smtClean="0">
                <a:solidFill>
                  <a:schemeClr val="bg1"/>
                </a:solidFill>
              </a:rPr>
              <a:t> capitalists and the </a:t>
            </a:r>
            <a:r>
              <a:rPr lang="en-US" sz="3200" dirty="0" smtClean="0">
                <a:solidFill>
                  <a:srgbClr val="C00000"/>
                </a:solidFill>
              </a:rPr>
              <a:t>poor </a:t>
            </a:r>
            <a:r>
              <a:rPr lang="en-US" sz="2400" dirty="0" err="1" smtClean="0">
                <a:solidFill>
                  <a:schemeClr val="bg1"/>
                </a:solidFill>
              </a:rPr>
              <a:t>labourers</a:t>
            </a:r>
            <a:r>
              <a:rPr lang="en-US" sz="2400" dirty="0" smtClean="0">
                <a:solidFill>
                  <a:schemeClr val="bg1"/>
                </a:solidFill>
              </a:rPr>
              <a:t> 	- came into exist.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The rich capitalists became richer and richer by accumulating more 	wealth and the poor </a:t>
            </a:r>
            <a:r>
              <a:rPr lang="en-US" sz="2400" dirty="0" err="1" smtClean="0">
                <a:solidFill>
                  <a:schemeClr val="bg1"/>
                </a:solidFill>
              </a:rPr>
              <a:t>labourers</a:t>
            </a:r>
            <a:r>
              <a:rPr lang="en-US" sz="2400" dirty="0" smtClean="0">
                <a:solidFill>
                  <a:schemeClr val="bg1"/>
                </a:solidFill>
              </a:rPr>
              <a:t> and the peasants struggled hard 	for their survival.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Using Hegel’s ‘dialectic’ concept of philosophy, Karl Marx began to 	interpret hist. from economic point of view. For him, hist. is the 	hist. of class struggle.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Kant said, “Man is a rational being. Hence hist. is progressing 	towards rationality”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Thus, secular and rational approach to hist. emerged.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pPr lvl="2">
              <a:buFont typeface="Wingdings" pitchFamily="2" charset="2"/>
              <a:buChar char="Ø"/>
            </a:pPr>
            <a:endParaRPr lang="en-US" sz="11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 algn="just"/>
            <a:endParaRPr lang="en-US" sz="20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20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7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2635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</a:rPr>
              <a:t>Age of Synthesis</a:t>
            </a:r>
          </a:p>
          <a:p>
            <a:pPr algn="ctr"/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Streams of Enlightenment, Secularism, Rationalism, 	Romanticism, Positivism, and Dialectical Materialism 	flowed into the ocean of Idealism.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Spengler, Sorokin, and Toynbee.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20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century witnessed the emergence of ‘Three Schools 	of Thought’       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 err="1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) New History, (ii) Total History (iii) Structural History.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 Different branches of knowledge were 	</a:t>
            </a:r>
            <a:r>
              <a:rPr lang="en-US" sz="3600" b="1" dirty="0" smtClean="0">
                <a:solidFill>
                  <a:srgbClr val="C00000"/>
                </a:solidFill>
              </a:rPr>
              <a:t>integrated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lvl="2">
              <a:buFont typeface="Wingdings" pitchFamily="2" charset="2"/>
              <a:buChar char="Ø"/>
            </a:pPr>
            <a:endParaRPr lang="en-US" sz="1400" dirty="0" smtClean="0">
              <a:solidFill>
                <a:schemeClr val="bg1"/>
              </a:solidFill>
            </a:endParaRPr>
          </a:p>
          <a:p>
            <a:pPr lvl="2" algn="just"/>
            <a:endParaRPr lang="en-US" sz="28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9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0637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Emergence of Democracy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In democratic approach, </a:t>
            </a:r>
            <a:r>
              <a:rPr lang="en-US" sz="4000" dirty="0" smtClean="0">
                <a:solidFill>
                  <a:srgbClr val="C00000"/>
                </a:solidFill>
              </a:rPr>
              <a:t>people became the centre</a:t>
            </a:r>
            <a:r>
              <a:rPr lang="en-US" sz="3200" dirty="0" smtClean="0">
                <a:solidFill>
                  <a:schemeClr val="bg1"/>
                </a:solidFill>
              </a:rPr>
              <a:t>; they became the deciding agents.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Administrators began to give various welfare measures.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Objective hist. is the one that should give due </a:t>
            </a:r>
            <a:r>
              <a:rPr lang="en-US" sz="4000" dirty="0" smtClean="0">
                <a:solidFill>
                  <a:srgbClr val="C00000"/>
                </a:solidFill>
              </a:rPr>
              <a:t>importance to common men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‘Subaltern studies’ concept was introduced by </a:t>
            </a:r>
            <a:r>
              <a:rPr lang="en-US" sz="3200" dirty="0" err="1" smtClean="0">
                <a:solidFill>
                  <a:schemeClr val="bg1"/>
                </a:solidFill>
              </a:rPr>
              <a:t>Ranajit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Guha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200" dirty="0" smtClean="0"/>
              <a:t> </a:t>
            </a:r>
          </a:p>
          <a:p>
            <a:pPr lvl="2">
              <a:buFont typeface="Wingdings" pitchFamily="2" charset="2"/>
              <a:buChar char="Ø"/>
            </a:pPr>
            <a:endParaRPr lang="en-US" sz="1600" dirty="0" smtClean="0">
              <a:solidFill>
                <a:schemeClr val="bg1"/>
              </a:solidFill>
            </a:endParaRPr>
          </a:p>
          <a:p>
            <a:pPr lvl="2" algn="just"/>
            <a:endParaRPr lang="en-US" sz="3200" dirty="0" smtClean="0">
              <a:solidFill>
                <a:schemeClr val="bg1"/>
              </a:solidFill>
            </a:endParaRPr>
          </a:p>
          <a:p>
            <a:pPr lvl="2" algn="just"/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lvl="0" algn="ctr"/>
            <a:endParaRPr lang="en-US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198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SCOPE OF HISTORY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HISTORY</dc:title>
  <dc:creator>Administrator</dc:creator>
  <cp:lastModifiedBy>Administrator</cp:lastModifiedBy>
  <cp:revision>29</cp:revision>
  <dcterms:created xsi:type="dcterms:W3CDTF">2018-07-12T18:48:54Z</dcterms:created>
  <dcterms:modified xsi:type="dcterms:W3CDTF">2018-07-17T05:01:44Z</dcterms:modified>
</cp:coreProperties>
</file>